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27" r:id="rId4"/>
    <p:sldId id="428" r:id="rId5"/>
    <p:sldId id="259" r:id="rId6"/>
    <p:sldId id="260" r:id="rId7"/>
    <p:sldId id="261" r:id="rId8"/>
    <p:sldId id="262" r:id="rId9"/>
    <p:sldId id="297" r:id="rId10"/>
    <p:sldId id="429" r:id="rId11"/>
    <p:sldId id="263" r:id="rId12"/>
    <p:sldId id="408" r:id="rId13"/>
    <p:sldId id="421" r:id="rId14"/>
    <p:sldId id="422" r:id="rId15"/>
    <p:sldId id="423" r:id="rId16"/>
    <p:sldId id="424" r:id="rId17"/>
    <p:sldId id="430" r:id="rId18"/>
    <p:sldId id="407" r:id="rId19"/>
    <p:sldId id="417" r:id="rId20"/>
    <p:sldId id="281" r:id="rId21"/>
    <p:sldId id="275" r:id="rId22"/>
    <p:sldId id="276" r:id="rId23"/>
    <p:sldId id="277" r:id="rId24"/>
    <p:sldId id="278" r:id="rId25"/>
    <p:sldId id="283" r:id="rId26"/>
    <p:sldId id="284" r:id="rId27"/>
    <p:sldId id="309" r:id="rId28"/>
    <p:sldId id="310" r:id="rId29"/>
    <p:sldId id="288" r:id="rId30"/>
    <p:sldId id="289" r:id="rId31"/>
    <p:sldId id="418" r:id="rId32"/>
    <p:sldId id="312" r:id="rId33"/>
    <p:sldId id="313" r:id="rId34"/>
    <p:sldId id="31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10/14/2021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14/10/2021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4838698"/>
            <a:ext cx="8534400" cy="830997"/>
          </a:xfrm>
          <a:prstGeom prst="rect">
            <a:avLst/>
          </a:prstGeom>
          <a:solidFill>
            <a:schemeClr val="bg1">
              <a:alpha val="46000"/>
            </a:schemeClr>
          </a:solidFill>
        </p:spPr>
        <p:txBody>
          <a:bodyPr wrap="square">
            <a:spAutoFit/>
          </a:bodyPr>
          <a:lstStyle/>
          <a:p>
            <a:r>
              <a:rPr lang="ms-MY" sz="4800" b="1" dirty="0" smtClean="0">
                <a:solidFill>
                  <a:srgbClr val="FF0000"/>
                </a:solidFill>
              </a:rPr>
              <a:t> https</a:t>
            </a:r>
            <a:r>
              <a:rPr lang="ms-MY" sz="4800" b="1" dirty="0">
                <a:solidFill>
                  <a:srgbClr val="FF0000"/>
                </a:solidFill>
              </a:rPr>
              <a:t>://bit.ly/kajiselidikkhutbah</a:t>
            </a:r>
          </a:p>
        </p:txBody>
      </p:sp>
    </p:spTree>
    <p:extLst>
      <p:ext uri="{BB962C8B-B14F-4D97-AF65-F5344CB8AC3E}">
        <p14:creationId xmlns:p14="http://schemas.microsoft.com/office/powerpoint/2010/main" val="398959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1773402" y="76200"/>
            <a:ext cx="5867400"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Mendapat Tawaran</a:t>
            </a:r>
            <a:endParaRPr lang="en-US" sz="2800" dirty="0"/>
          </a:p>
        </p:txBody>
      </p:sp>
      <p:sp>
        <p:nvSpPr>
          <p:cNvPr id="11" name="Rectangle 10"/>
          <p:cNvSpPr/>
          <p:nvPr/>
        </p:nvSpPr>
        <p:spPr>
          <a:xfrm>
            <a:off x="248856" y="1133055"/>
            <a:ext cx="8707556" cy="517065"/>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latin typeface="Arial Rounded MT Bold" panose="020F0704030504030204" pitchFamily="34" charset="0"/>
              </a:rPr>
              <a:t>PERTAMA :</a:t>
            </a:r>
            <a:r>
              <a:rPr lang="ms-MY" sz="2400" b="1" dirty="0" smtClean="0">
                <a:solidFill>
                  <a:schemeClr val="accent6">
                    <a:lumMod val="50000"/>
                  </a:schemeClr>
                </a:solidFill>
                <a:latin typeface="Arial Rounded MT Bold" panose="020F0704030504030204" pitchFamily="34" charset="0"/>
              </a:rPr>
              <a:t> </a:t>
            </a:r>
            <a:r>
              <a:rPr lang="ms-MY" sz="2400" b="1" dirty="0">
                <a:solidFill>
                  <a:schemeClr val="accent6">
                    <a:lumMod val="50000"/>
                  </a:schemeClr>
                </a:solidFill>
                <a:latin typeface="Arial Rounded MT Bold" panose="020F0704030504030204" pitchFamily="34" charset="0"/>
              </a:rPr>
              <a:t>Beriman dan mencintai Rasulullah </a:t>
            </a:r>
            <a:r>
              <a:rPr lang="ms-MY" sz="2400" b="1" dirty="0" smtClean="0">
                <a:solidFill>
                  <a:schemeClr val="accent6">
                    <a:lumMod val="50000"/>
                  </a:schemeClr>
                </a:solidFill>
                <a:latin typeface="Arial Rounded MT Bold" panose="020F0704030504030204" pitchFamily="34" charset="0"/>
              </a:rPr>
              <a:t>SAW.</a:t>
            </a:r>
            <a:endParaRPr lang="ms-MY" sz="2400" b="1" dirty="0">
              <a:solidFill>
                <a:schemeClr val="accent6">
                  <a:lumMod val="50000"/>
                </a:schemeClr>
              </a:solidFill>
              <a:latin typeface="Arial Rounded MT Bold" panose="020F0704030504030204" pitchFamily="34" charset="0"/>
            </a:endParaRPr>
          </a:p>
        </p:txBody>
      </p:sp>
      <p:sp>
        <p:nvSpPr>
          <p:cNvPr id="13" name="Rectangle 12"/>
          <p:cNvSpPr/>
          <p:nvPr/>
        </p:nvSpPr>
        <p:spPr>
          <a:xfrm>
            <a:off x="248856" y="2667000"/>
            <a:ext cx="8680886" cy="1569660"/>
          </a:xfrm>
          <a:prstGeom prst="rect">
            <a:avLst/>
          </a:prstGeom>
          <a:solidFill>
            <a:schemeClr val="bg2">
              <a:lumMod val="90000"/>
              <a:alpha val="81000"/>
            </a:schemeClr>
          </a:solidFill>
        </p:spPr>
        <p:txBody>
          <a:bodyPr wrap="square">
            <a:spAutoFit/>
            <a:scene3d>
              <a:camera prst="orthographicFront"/>
              <a:lightRig rig="threePt" dir="t"/>
            </a:scene3d>
            <a:sp3d extrusionH="57150">
              <a:bevelT w="38100" h="38100" prst="angle"/>
            </a:sp3d>
          </a:bodyPr>
          <a:lstStyle/>
          <a:p>
            <a:pPr algn="ctr"/>
            <a:r>
              <a:rPr lang="ar-SA" sz="3200" b="1" dirty="0">
                <a:latin typeface="Arial" panose="020B0604020202020204" pitchFamily="34" charset="0"/>
                <a:ea typeface="Calibri" panose="020F0502020204030204" pitchFamily="34" charset="0"/>
                <a:cs typeface="Traditional Arabic" panose="02020603050405020304" pitchFamily="18" charset="-78"/>
              </a:rPr>
              <a:t>عَنْ عَبْدِ اللَّهِ بْنِ مَسْعُودٍ رَضِيَ اللَّهُ عَنْهُ قَالَ: جَاءَ رَجُلٌ إِلَى رَسُولِ اللَّهِ صَلَّى اللهُ عَلَيْهِ وَسَلَّمَ فَقَالَ: يَا رَسُولَ اللَّهِ، كَيْفَ تَقُولُ فِي رَجُلٍ أَحَبَّ قَوْمًا وَلَمْ يَلْحَقْ بِهِمْ؟ فَقَالَ رَسُولُ اللَّهِ صَلَّى اللهُ عَلَيْهِ وَسَلَّمَ: المَرْءُ مَعَ مَنْ أَحَبَّ</a:t>
            </a:r>
            <a:endParaRPr lang="ms-MY" sz="3200" dirty="0"/>
          </a:p>
        </p:txBody>
      </p:sp>
      <p:sp>
        <p:nvSpPr>
          <p:cNvPr id="14" name="Plaque 13"/>
          <p:cNvSpPr/>
          <p:nvPr/>
        </p:nvSpPr>
        <p:spPr>
          <a:xfrm>
            <a:off x="491644" y="2000538"/>
            <a:ext cx="8221980" cy="434051"/>
          </a:xfrm>
          <a:prstGeom prst="plaque">
            <a:avLst>
              <a:gd name="adj" fmla="val 50000"/>
            </a:avLst>
          </a:prstGeom>
          <a:solidFill>
            <a:schemeClr val="accent6">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Bukhari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 ) :</a:t>
            </a:r>
            <a:endParaRPr lang="en-US" sz="2000" dirty="0"/>
          </a:p>
        </p:txBody>
      </p:sp>
      <p:sp>
        <p:nvSpPr>
          <p:cNvPr id="15" name="Rectangle 14"/>
          <p:cNvSpPr/>
          <p:nvPr/>
        </p:nvSpPr>
        <p:spPr>
          <a:xfrm>
            <a:off x="248856" y="4343400"/>
            <a:ext cx="8666544" cy="2240340"/>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5">
                    <a:lumMod val="50000"/>
                  </a:schemeClr>
                </a:solidFill>
                <a:latin typeface="Arial Black" pitchFamily="34" charset="0"/>
              </a:rPr>
              <a:t>Yang </a:t>
            </a:r>
            <a:r>
              <a:rPr lang="en-US" sz="2200" dirty="0" err="1">
                <a:solidFill>
                  <a:schemeClr val="accent5">
                    <a:lumMod val="50000"/>
                  </a:schemeClr>
                </a:solidFill>
                <a:latin typeface="Arial Black" pitchFamily="34" charset="0"/>
              </a:rPr>
              <a:t>bermaksud</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Daripada</a:t>
            </a:r>
            <a:r>
              <a:rPr lang="en-US" sz="2200" dirty="0">
                <a:solidFill>
                  <a:schemeClr val="accent5">
                    <a:lumMod val="50000"/>
                  </a:schemeClr>
                </a:solidFill>
                <a:latin typeface="Arial Black" pitchFamily="34" charset="0"/>
              </a:rPr>
              <a:t> Abdullah bin </a:t>
            </a:r>
            <a:r>
              <a:rPr lang="en-US" sz="2200" dirty="0" err="1">
                <a:solidFill>
                  <a:schemeClr val="accent5">
                    <a:lumMod val="50000"/>
                  </a:schemeClr>
                </a:solidFill>
                <a:latin typeface="Arial Black" pitchFamily="34" charset="0"/>
              </a:rPr>
              <a:t>Mas'ud</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ra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katanya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Datang</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seseorang</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kepada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Nabi</a:t>
            </a:r>
            <a:r>
              <a:rPr lang="en-US" sz="2200" dirty="0">
                <a:solidFill>
                  <a:schemeClr val="accent5">
                    <a:lumMod val="50000"/>
                  </a:schemeClr>
                </a:solidFill>
                <a:latin typeface="Arial Black" pitchFamily="34" charset="0"/>
              </a:rPr>
              <a:t> saw, </a:t>
            </a:r>
            <a:r>
              <a:rPr lang="en-US" sz="2200" dirty="0" err="1">
                <a:solidFill>
                  <a:schemeClr val="accent5">
                    <a:lumMod val="50000"/>
                  </a:schemeClr>
                </a:solidFill>
                <a:latin typeface="Arial Black" pitchFamily="34" charset="0"/>
              </a:rPr>
              <a:t>lantas</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bertanya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Wahai</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Rasulullah</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apa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katamu</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tentang</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seorang</a:t>
            </a:r>
            <a:r>
              <a:rPr lang="en-US" sz="2200" dirty="0">
                <a:solidFill>
                  <a:schemeClr val="accent5">
                    <a:lumMod val="50000"/>
                  </a:schemeClr>
                </a:solidFill>
                <a:latin typeface="Arial Black" pitchFamily="34" charset="0"/>
              </a:rPr>
              <a:t> yang </a:t>
            </a:r>
            <a:r>
              <a:rPr lang="en-US" sz="2200" dirty="0" err="1">
                <a:solidFill>
                  <a:schemeClr val="accent5">
                    <a:lumMod val="50000"/>
                  </a:schemeClr>
                </a:solidFill>
                <a:latin typeface="Arial Black" pitchFamily="34" charset="0"/>
              </a:rPr>
              <a:t>sayangkan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satu</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kaum</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namun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tidak</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dapat</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menyertai</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mereka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Sabda</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Rasulullah</a:t>
            </a:r>
            <a:r>
              <a:rPr lang="en-US" sz="2200" dirty="0">
                <a:solidFill>
                  <a:schemeClr val="accent5">
                    <a:lumMod val="50000"/>
                  </a:schemeClr>
                </a:solidFill>
                <a:latin typeface="Arial Black" pitchFamily="34" charset="0"/>
              </a:rPr>
              <a:t> saw: </a:t>
            </a:r>
            <a:r>
              <a:rPr lang="en-US" sz="2200" dirty="0" err="1">
                <a:solidFill>
                  <a:schemeClr val="accent5">
                    <a:lumMod val="50000"/>
                  </a:schemeClr>
                </a:solidFill>
                <a:latin typeface="Arial Black" pitchFamily="34" charset="0"/>
              </a:rPr>
              <a:t>Seseorang</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itu</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akan</a:t>
            </a:r>
            <a:r>
              <a:rPr lang="en-US" sz="2200" dirty="0">
                <a:solidFill>
                  <a:schemeClr val="accent5">
                    <a:lumMod val="50000"/>
                  </a:schemeClr>
                </a:solidFill>
                <a:latin typeface="Arial Black" pitchFamily="34" charset="0"/>
              </a:rPr>
              <a:t> </a:t>
            </a:r>
            <a:r>
              <a:rPr lang="en-US" sz="2200" dirty="0" err="1">
                <a:solidFill>
                  <a:schemeClr val="accent5">
                    <a:lumMod val="50000"/>
                  </a:schemeClr>
                </a:solidFill>
                <a:latin typeface="Arial Black" pitchFamily="34" charset="0"/>
              </a:rPr>
              <a:t>bersama</a:t>
            </a:r>
            <a:r>
              <a:rPr lang="en-US" sz="2200" dirty="0">
                <a:solidFill>
                  <a:schemeClr val="accent5">
                    <a:lumMod val="50000"/>
                  </a:schemeClr>
                </a:solidFill>
                <a:latin typeface="Arial Black" pitchFamily="34" charset="0"/>
              </a:rPr>
              <a:t> orang yang </a:t>
            </a:r>
            <a:r>
              <a:rPr lang="en-US" sz="2200" dirty="0" err="1">
                <a:solidFill>
                  <a:schemeClr val="accent5">
                    <a:lumMod val="50000"/>
                  </a:schemeClr>
                </a:solidFill>
                <a:latin typeface="Arial Black" pitchFamily="34" charset="0"/>
              </a:rPr>
              <a:t>dikasihinya</a:t>
            </a:r>
            <a:r>
              <a:rPr lang="en-US" sz="2200" dirty="0">
                <a:solidFill>
                  <a:schemeClr val="accent5">
                    <a:lumMod val="50000"/>
                  </a:schemeClr>
                </a:solidFill>
                <a:latin typeface="Arial Black" pitchFamily="34" charset="0"/>
              </a:rPr>
              <a:t>. </a:t>
            </a:r>
            <a:endParaRPr lang="en-US" sz="2200" dirty="0" smtClean="0">
              <a:solidFill>
                <a:schemeClr val="accent5">
                  <a:lumMod val="50000"/>
                </a:schemeClr>
              </a:solidFill>
              <a:latin typeface="Arial Black" pitchFamily="34" charset="0"/>
            </a:endParaRPr>
          </a:p>
        </p:txBody>
      </p:sp>
    </p:spTree>
    <p:extLst>
      <p:ext uri="{BB962C8B-B14F-4D97-AF65-F5344CB8AC3E}">
        <p14:creationId xmlns:p14="http://schemas.microsoft.com/office/powerpoint/2010/main" val="11365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1773402" y="76200"/>
            <a:ext cx="5867400"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Mendapat Tawaran</a:t>
            </a:r>
            <a:endParaRPr lang="en-US" sz="2800" dirty="0"/>
          </a:p>
        </p:txBody>
      </p:sp>
      <p:sp>
        <p:nvSpPr>
          <p:cNvPr id="11" name="Rectangle 10"/>
          <p:cNvSpPr/>
          <p:nvPr/>
        </p:nvSpPr>
        <p:spPr>
          <a:xfrm>
            <a:off x="248856" y="1133055"/>
            <a:ext cx="8707556" cy="658642"/>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3200" b="1" dirty="0" smtClean="0">
                <a:latin typeface="Arial Rounded MT Bold" panose="020F0704030504030204" pitchFamily="34" charset="0"/>
              </a:rPr>
              <a:t>KEDUA :</a:t>
            </a:r>
            <a:r>
              <a:rPr lang="ms-MY" sz="3200" b="1" dirty="0" smtClean="0">
                <a:solidFill>
                  <a:schemeClr val="accent6">
                    <a:lumMod val="50000"/>
                  </a:schemeClr>
                </a:solidFill>
                <a:latin typeface="Arial Rounded MT Bold" panose="020F0704030504030204" pitchFamily="34" charset="0"/>
              </a:rPr>
              <a:t> </a:t>
            </a:r>
            <a:r>
              <a:rPr lang="ms-MY" sz="3200" b="1" dirty="0">
                <a:solidFill>
                  <a:schemeClr val="accent6">
                    <a:lumMod val="50000"/>
                  </a:schemeClr>
                </a:solidFill>
                <a:latin typeface="Arial Rounded MT Bold" panose="020F0704030504030204" pitchFamily="34" charset="0"/>
              </a:rPr>
              <a:t>Berakhlak mulia.</a:t>
            </a:r>
          </a:p>
        </p:txBody>
      </p:sp>
      <p:sp>
        <p:nvSpPr>
          <p:cNvPr id="14" name="Plaque 13"/>
          <p:cNvSpPr/>
          <p:nvPr/>
        </p:nvSpPr>
        <p:spPr>
          <a:xfrm>
            <a:off x="276982" y="2000826"/>
            <a:ext cx="8423756" cy="434051"/>
          </a:xfrm>
          <a:prstGeom prst="plaque">
            <a:avLst>
              <a:gd name="adj" fmla="val 50000"/>
            </a:avLst>
          </a:prstGeom>
          <a:solidFill>
            <a:schemeClr val="accent6">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Tirmizi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dirty="0"/>
          </a:p>
        </p:txBody>
      </p:sp>
      <p:sp>
        <p:nvSpPr>
          <p:cNvPr id="15" name="Rectangle 14"/>
          <p:cNvSpPr/>
          <p:nvPr/>
        </p:nvSpPr>
        <p:spPr>
          <a:xfrm>
            <a:off x="269362" y="2590801"/>
            <a:ext cx="8666544" cy="3810000"/>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accent5">
                    <a:lumMod val="50000"/>
                  </a:schemeClr>
                </a:solidFill>
                <a:latin typeface="Arial Black" pitchFamily="34" charset="0"/>
              </a:rPr>
              <a:t>Sesungguhnya</a:t>
            </a:r>
            <a:r>
              <a:rPr lang="en-US" sz="2600" dirty="0">
                <a:solidFill>
                  <a:schemeClr val="accent5">
                    <a:lumMod val="50000"/>
                  </a:schemeClr>
                </a:solidFill>
                <a:latin typeface="Arial Black" pitchFamily="34" charset="0"/>
              </a:rPr>
              <a:t> orang yang paling </a:t>
            </a:r>
            <a:r>
              <a:rPr lang="en-US" sz="2600" dirty="0" err="1">
                <a:solidFill>
                  <a:schemeClr val="accent5">
                    <a:lumMod val="50000"/>
                  </a:schemeClr>
                </a:solidFill>
                <a:latin typeface="Arial Black" pitchFamily="34" charset="0"/>
              </a:rPr>
              <a:t>aku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kasihi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dan</a:t>
            </a:r>
            <a:r>
              <a:rPr lang="en-US" sz="2600" dirty="0">
                <a:solidFill>
                  <a:schemeClr val="accent5">
                    <a:lumMod val="50000"/>
                  </a:schemeClr>
                </a:solidFill>
                <a:latin typeface="Arial Black" pitchFamily="34" charset="0"/>
              </a:rPr>
              <a:t> paling </a:t>
            </a:r>
            <a:r>
              <a:rPr lang="en-US" sz="2600" dirty="0" err="1">
                <a:solidFill>
                  <a:schemeClr val="accent5">
                    <a:lumMod val="50000"/>
                  </a:schemeClr>
                </a:solidFill>
                <a:latin typeface="Arial Black" pitchFamily="34" charset="0"/>
              </a:rPr>
              <a:t>dekat</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kedudukannya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denganku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pada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hari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kiamat</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nanti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ialah</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mereka</a:t>
            </a:r>
            <a:r>
              <a:rPr lang="en-US" sz="2600" dirty="0">
                <a:solidFill>
                  <a:schemeClr val="accent5">
                    <a:lumMod val="50000"/>
                  </a:schemeClr>
                </a:solidFill>
                <a:latin typeface="Arial Black" pitchFamily="34" charset="0"/>
              </a:rPr>
              <a:t> yang </a:t>
            </a:r>
            <a:r>
              <a:rPr lang="en-US" sz="2600" dirty="0" err="1">
                <a:solidFill>
                  <a:schemeClr val="accent5">
                    <a:lumMod val="50000"/>
                  </a:schemeClr>
                </a:solidFill>
                <a:latin typeface="Arial Black" pitchFamily="34" charset="0"/>
              </a:rPr>
              <a:t>terbaik</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akhlak</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pergaulannya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Sementara</a:t>
            </a:r>
            <a:r>
              <a:rPr lang="en-US" sz="2600" dirty="0">
                <a:solidFill>
                  <a:schemeClr val="accent5">
                    <a:lumMod val="50000"/>
                  </a:schemeClr>
                </a:solidFill>
                <a:latin typeface="Arial Black" pitchFamily="34" charset="0"/>
              </a:rPr>
              <a:t> orang yang paling </a:t>
            </a:r>
            <a:r>
              <a:rPr lang="en-US" sz="2600" dirty="0" err="1">
                <a:solidFill>
                  <a:schemeClr val="accent5">
                    <a:lumMod val="50000"/>
                  </a:schemeClr>
                </a:solidFill>
                <a:latin typeface="Arial Black" pitchFamily="34" charset="0"/>
              </a:rPr>
              <a:t>dibenci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dan</a:t>
            </a:r>
            <a:r>
              <a:rPr lang="en-US" sz="2600" dirty="0">
                <a:solidFill>
                  <a:schemeClr val="accent5">
                    <a:lumMod val="50000"/>
                  </a:schemeClr>
                </a:solidFill>
                <a:latin typeface="Arial Black" pitchFamily="34" charset="0"/>
              </a:rPr>
              <a:t> paling </a:t>
            </a:r>
            <a:r>
              <a:rPr lang="en-US" sz="2600" dirty="0" err="1">
                <a:solidFill>
                  <a:schemeClr val="accent5">
                    <a:lumMod val="50000"/>
                  </a:schemeClr>
                </a:solidFill>
                <a:latin typeface="Arial Black" pitchFamily="34" charset="0"/>
              </a:rPr>
              <a:t>jauh</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kedudukannya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dariku</a:t>
            </a:r>
            <a:r>
              <a:rPr lang="en-US" sz="2600" dirty="0">
                <a:solidFill>
                  <a:schemeClr val="accent5">
                    <a:lumMod val="50000"/>
                  </a:schemeClr>
                </a:solidFill>
                <a:latin typeface="Arial Black" pitchFamily="34" charset="0"/>
              </a:rPr>
              <a:t> di </a:t>
            </a:r>
            <a:r>
              <a:rPr lang="en-US" sz="2600" dirty="0" err="1">
                <a:solidFill>
                  <a:schemeClr val="accent5">
                    <a:lumMod val="50000"/>
                  </a:schemeClr>
                </a:solidFill>
                <a:latin typeface="Arial Black" pitchFamily="34" charset="0"/>
              </a:rPr>
              <a:t>akhirat</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nanti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ialah</a:t>
            </a:r>
            <a:r>
              <a:rPr lang="en-US" sz="2600" dirty="0">
                <a:solidFill>
                  <a:schemeClr val="accent5">
                    <a:lumMod val="50000"/>
                  </a:schemeClr>
                </a:solidFill>
                <a:latin typeface="Arial Black" pitchFamily="34" charset="0"/>
              </a:rPr>
              <a:t> orang yang </a:t>
            </a:r>
            <a:r>
              <a:rPr lang="en-US" sz="2600" dirty="0" err="1">
                <a:solidFill>
                  <a:schemeClr val="accent5">
                    <a:lumMod val="50000"/>
                  </a:schemeClr>
                </a:solidFill>
                <a:latin typeface="Arial Black" pitchFamily="34" charset="0"/>
              </a:rPr>
              <a:t>banyak</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bercakap</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tentang</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perkara</a:t>
            </a:r>
            <a:r>
              <a:rPr lang="en-US" sz="2600" dirty="0">
                <a:solidFill>
                  <a:schemeClr val="accent5">
                    <a:lumMod val="50000"/>
                  </a:schemeClr>
                </a:solidFill>
                <a:latin typeface="Arial Black" pitchFamily="34" charset="0"/>
              </a:rPr>
              <a:t> yang </a:t>
            </a:r>
            <a:r>
              <a:rPr lang="en-US" sz="2600" dirty="0" err="1">
                <a:solidFill>
                  <a:schemeClr val="accent5">
                    <a:lumMod val="50000"/>
                  </a:schemeClr>
                </a:solidFill>
                <a:latin typeface="Arial Black" pitchFamily="34" charset="0"/>
              </a:rPr>
              <a:t>sia-sia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batil</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memperlekehkan</a:t>
            </a:r>
            <a:r>
              <a:rPr lang="en-US" sz="2600" dirty="0">
                <a:solidFill>
                  <a:schemeClr val="accent5">
                    <a:lumMod val="50000"/>
                  </a:schemeClr>
                </a:solidFill>
                <a:latin typeface="Arial Black" pitchFamily="34" charset="0"/>
              </a:rPr>
              <a:t> orang lain </a:t>
            </a:r>
            <a:r>
              <a:rPr lang="en-US" sz="2600" dirty="0" err="1">
                <a:solidFill>
                  <a:schemeClr val="accent5">
                    <a:lumMod val="50000"/>
                  </a:schemeClr>
                </a:solidFill>
                <a:latin typeface="Arial Black" pitchFamily="34" charset="0"/>
              </a:rPr>
              <a:t>dan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berlagak</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sombong</a:t>
            </a:r>
            <a:r>
              <a:rPr lang="en-US" sz="2600" dirty="0">
                <a:solidFill>
                  <a:schemeClr val="accent5">
                    <a:lumMod val="50000"/>
                  </a:schemeClr>
                </a:solidFill>
                <a:latin typeface="Arial Black" pitchFamily="34" charset="0"/>
              </a:rPr>
              <a:t>. </a:t>
            </a:r>
            <a:endParaRPr lang="en-US" sz="2600" dirty="0" smtClean="0">
              <a:solidFill>
                <a:schemeClr val="accent5">
                  <a:lumMod val="50000"/>
                </a:schemeClr>
              </a:solidFill>
              <a:latin typeface="Arial Black" pitchFamily="34" charset="0"/>
            </a:endParaRPr>
          </a:p>
        </p:txBody>
      </p:sp>
    </p:spTree>
    <p:extLst>
      <p:ext uri="{BB962C8B-B14F-4D97-AF65-F5344CB8AC3E}">
        <p14:creationId xmlns:p14="http://schemas.microsoft.com/office/powerpoint/2010/main" val="10757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1773402" y="76200"/>
            <a:ext cx="5867400"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Mendapat Tawaran</a:t>
            </a:r>
            <a:endParaRPr lang="en-US" sz="2800" dirty="0"/>
          </a:p>
        </p:txBody>
      </p:sp>
      <p:sp>
        <p:nvSpPr>
          <p:cNvPr id="11" name="Rectangle 10"/>
          <p:cNvSpPr/>
          <p:nvPr/>
        </p:nvSpPr>
        <p:spPr>
          <a:xfrm>
            <a:off x="228600" y="1133055"/>
            <a:ext cx="8707556" cy="606833"/>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3200" b="1" dirty="0" smtClean="0">
                <a:latin typeface="Arial Rounded MT Bold" panose="020F0704030504030204" pitchFamily="34" charset="0"/>
              </a:rPr>
              <a:t>KETIGA :</a:t>
            </a:r>
            <a:r>
              <a:rPr lang="ms-MY" sz="3200" b="1" dirty="0" smtClean="0">
                <a:solidFill>
                  <a:schemeClr val="accent6">
                    <a:lumMod val="50000"/>
                  </a:schemeClr>
                </a:solidFill>
                <a:latin typeface="Arial Rounded MT Bold" panose="020F0704030504030204" pitchFamily="34" charset="0"/>
              </a:rPr>
              <a:t> Memperbanyakkan </a:t>
            </a:r>
            <a:r>
              <a:rPr lang="ms-MY" sz="3200" b="1" dirty="0">
                <a:solidFill>
                  <a:schemeClr val="accent6">
                    <a:lumMod val="50000"/>
                  </a:schemeClr>
                </a:solidFill>
                <a:latin typeface="Arial Rounded MT Bold" panose="020F0704030504030204" pitchFamily="34" charset="0"/>
              </a:rPr>
              <a:t>solat </a:t>
            </a:r>
            <a:r>
              <a:rPr lang="ms-MY" sz="3200" b="1" dirty="0" smtClean="0">
                <a:solidFill>
                  <a:schemeClr val="accent6">
                    <a:lumMod val="50000"/>
                  </a:schemeClr>
                </a:solidFill>
                <a:latin typeface="Arial Rounded MT Bold" panose="020F0704030504030204" pitchFamily="34" charset="0"/>
              </a:rPr>
              <a:t>sunat.</a:t>
            </a:r>
            <a:endParaRPr lang="ms-MY" sz="3200" b="1" dirty="0">
              <a:solidFill>
                <a:schemeClr val="accent6">
                  <a:lumMod val="50000"/>
                </a:schemeClr>
              </a:solidFill>
              <a:latin typeface="Arial Rounded MT Bold" panose="020F0704030504030204" pitchFamily="34" charset="0"/>
            </a:endParaRPr>
          </a:p>
        </p:txBody>
      </p:sp>
      <p:sp>
        <p:nvSpPr>
          <p:cNvPr id="14" name="Plaque 13"/>
          <p:cNvSpPr/>
          <p:nvPr/>
        </p:nvSpPr>
        <p:spPr>
          <a:xfrm>
            <a:off x="276982" y="2000826"/>
            <a:ext cx="8423756" cy="434051"/>
          </a:xfrm>
          <a:prstGeom prst="plaque">
            <a:avLst>
              <a:gd name="adj" fmla="val 50000"/>
            </a:avLst>
          </a:prstGeom>
          <a:solidFill>
            <a:schemeClr val="accent6">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 )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dirty="0"/>
          </a:p>
        </p:txBody>
      </p:sp>
      <p:sp>
        <p:nvSpPr>
          <p:cNvPr id="15" name="Rectangle 14"/>
          <p:cNvSpPr/>
          <p:nvPr/>
        </p:nvSpPr>
        <p:spPr>
          <a:xfrm>
            <a:off x="269362" y="2590801"/>
            <a:ext cx="8666544" cy="3810000"/>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accent5">
                    <a:lumMod val="50000"/>
                  </a:schemeClr>
                </a:solidFill>
                <a:latin typeface="Arial Black" pitchFamily="34" charset="0"/>
              </a:rPr>
              <a:t>Diriwayatkan</a:t>
            </a:r>
            <a:r>
              <a:rPr lang="en-US" sz="2600" dirty="0" smtClean="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oleh</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Rabiah</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ibn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Kaab</a:t>
            </a:r>
            <a:r>
              <a:rPr lang="en-US" sz="2600" dirty="0">
                <a:solidFill>
                  <a:schemeClr val="accent5">
                    <a:lumMod val="50000"/>
                  </a:schemeClr>
                </a:solidFill>
                <a:latin typeface="Arial Black" pitchFamily="34" charset="0"/>
              </a:rPr>
              <a:t> al-</a:t>
            </a:r>
            <a:r>
              <a:rPr lang="en-US" sz="2600" dirty="0" err="1">
                <a:solidFill>
                  <a:schemeClr val="accent5">
                    <a:lumMod val="50000"/>
                  </a:schemeClr>
                </a:solidFill>
                <a:latin typeface="Arial Black" pitchFamily="34" charset="0"/>
              </a:rPr>
              <a:t>Aslami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r.a</a:t>
            </a:r>
            <a:r>
              <a:rPr lang="en-US" sz="2600" dirty="0">
                <a:solidFill>
                  <a:schemeClr val="accent5">
                    <a:lumMod val="50000"/>
                  </a:schemeClr>
                </a:solidFill>
                <a:latin typeface="Arial Black" pitchFamily="34" charset="0"/>
              </a:rPr>
              <a:t> (yang </a:t>
            </a:r>
            <a:r>
              <a:rPr lang="en-US" sz="2600" dirty="0" err="1">
                <a:solidFill>
                  <a:schemeClr val="accent5">
                    <a:lumMod val="50000"/>
                  </a:schemeClr>
                </a:solidFill>
                <a:latin typeface="Arial Black" pitchFamily="34" charset="0"/>
              </a:rPr>
              <a:t>bermaksud</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Aku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bermalam</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bersama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Nabi</a:t>
            </a:r>
            <a:r>
              <a:rPr lang="en-US" sz="2600" dirty="0">
                <a:solidFill>
                  <a:schemeClr val="accent5">
                    <a:lumMod val="50000"/>
                  </a:schemeClr>
                </a:solidFill>
                <a:latin typeface="Arial Black" pitchFamily="34" charset="0"/>
              </a:rPr>
              <a:t> saw, </a:t>
            </a:r>
            <a:r>
              <a:rPr lang="en-US" sz="2600" dirty="0" err="1">
                <a:solidFill>
                  <a:schemeClr val="accent5">
                    <a:lumMod val="50000"/>
                  </a:schemeClr>
                </a:solidFill>
                <a:latin typeface="Arial Black" pitchFamily="34" charset="0"/>
              </a:rPr>
              <a:t>aku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membawa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datang</a:t>
            </a:r>
            <a:r>
              <a:rPr lang="en-US" sz="2600" dirty="0">
                <a:solidFill>
                  <a:schemeClr val="accent5">
                    <a:lumMod val="50000"/>
                  </a:schemeClr>
                </a:solidFill>
                <a:latin typeface="Arial Black" pitchFamily="34" charset="0"/>
              </a:rPr>
              <a:t> air </a:t>
            </a:r>
            <a:r>
              <a:rPr lang="en-US" sz="2600" dirty="0" err="1">
                <a:solidFill>
                  <a:schemeClr val="accent5">
                    <a:lumMod val="50000"/>
                  </a:schemeClr>
                </a:solidFill>
                <a:latin typeface="Arial Black" pitchFamily="34" charset="0"/>
              </a:rPr>
              <a:t>wudhu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hajat</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Nabi</a:t>
            </a:r>
            <a:r>
              <a:rPr lang="en-US" sz="2600" dirty="0">
                <a:solidFill>
                  <a:schemeClr val="accent5">
                    <a:lumMod val="50000"/>
                  </a:schemeClr>
                </a:solidFill>
                <a:latin typeface="Arial Black" pitchFamily="34" charset="0"/>
              </a:rPr>
              <a:t> saw. </a:t>
            </a:r>
            <a:r>
              <a:rPr lang="en-US" sz="2600" dirty="0" err="1">
                <a:solidFill>
                  <a:schemeClr val="accent5">
                    <a:lumMod val="50000"/>
                  </a:schemeClr>
                </a:solidFill>
                <a:latin typeface="Arial Black" pitchFamily="34" charset="0"/>
              </a:rPr>
              <a:t>Baginda</a:t>
            </a:r>
            <a:r>
              <a:rPr lang="en-US" sz="2600" dirty="0">
                <a:solidFill>
                  <a:schemeClr val="accent5">
                    <a:lumMod val="50000"/>
                  </a:schemeClr>
                </a:solidFill>
                <a:latin typeface="Arial Black" pitchFamily="34" charset="0"/>
              </a:rPr>
              <a:t> saw </a:t>
            </a:r>
            <a:r>
              <a:rPr lang="en-US" sz="2600" dirty="0" err="1">
                <a:solidFill>
                  <a:schemeClr val="accent5">
                    <a:lumMod val="50000"/>
                  </a:schemeClr>
                </a:solidFill>
                <a:latin typeface="Arial Black" pitchFamily="34" charset="0"/>
              </a:rPr>
              <a:t>bersabda</a:t>
            </a:r>
            <a:r>
              <a:rPr lang="en-US" sz="2600" dirty="0">
                <a:solidFill>
                  <a:schemeClr val="accent5">
                    <a:lumMod val="50000"/>
                  </a:schemeClr>
                </a:solidFill>
                <a:latin typeface="Arial Black" pitchFamily="34" charset="0"/>
              </a:rPr>
              <a:t> : </a:t>
            </a:r>
            <a:r>
              <a:rPr lang="en-US" sz="2600" dirty="0" err="1">
                <a:solidFill>
                  <a:schemeClr val="accent5">
                    <a:lumMod val="50000"/>
                  </a:schemeClr>
                </a:solidFill>
                <a:latin typeface="Arial Black" pitchFamily="34" charset="0"/>
              </a:rPr>
              <a:t>Mintalah</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Aku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berkata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Aku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mohon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untuk</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menemanimu</a:t>
            </a:r>
            <a:r>
              <a:rPr lang="en-US" sz="2600" dirty="0">
                <a:solidFill>
                  <a:schemeClr val="accent5">
                    <a:lumMod val="50000"/>
                  </a:schemeClr>
                </a:solidFill>
                <a:latin typeface="Arial Black" pitchFamily="34" charset="0"/>
              </a:rPr>
              <a:t> di </a:t>
            </a:r>
            <a:r>
              <a:rPr lang="en-US" sz="2600" dirty="0" err="1">
                <a:solidFill>
                  <a:schemeClr val="accent5">
                    <a:lumMod val="50000"/>
                  </a:schemeClr>
                </a:solidFill>
                <a:latin typeface="Arial Black" pitchFamily="34" charset="0"/>
              </a:rPr>
              <a:t>syurga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Baginda</a:t>
            </a:r>
            <a:r>
              <a:rPr lang="en-US" sz="2600" dirty="0">
                <a:solidFill>
                  <a:schemeClr val="accent5">
                    <a:lumMod val="50000"/>
                  </a:schemeClr>
                </a:solidFill>
                <a:latin typeface="Arial Black" pitchFamily="34" charset="0"/>
              </a:rPr>
              <a:t> saw </a:t>
            </a:r>
            <a:r>
              <a:rPr lang="en-US" sz="2600" dirty="0" err="1">
                <a:solidFill>
                  <a:schemeClr val="accent5">
                    <a:lumMod val="50000"/>
                  </a:schemeClr>
                </a:solidFill>
                <a:latin typeface="Arial Black" pitchFamily="34" charset="0"/>
              </a:rPr>
              <a:t>bersabda</a:t>
            </a:r>
            <a:r>
              <a:rPr lang="en-US" sz="2600" dirty="0">
                <a:solidFill>
                  <a:schemeClr val="accent5">
                    <a:lumMod val="50000"/>
                  </a:schemeClr>
                </a:solidFill>
                <a:latin typeface="Arial Black" pitchFamily="34" charset="0"/>
              </a:rPr>
              <a:t>: Ada yang lain </a:t>
            </a:r>
            <a:r>
              <a:rPr lang="en-US" sz="2600" dirty="0" err="1">
                <a:solidFill>
                  <a:schemeClr val="accent5">
                    <a:lumMod val="50000"/>
                  </a:schemeClr>
                </a:solidFill>
                <a:latin typeface="Arial Black" pitchFamily="34" charset="0"/>
              </a:rPr>
              <a:t>lagi</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Aku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menjawab</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Itu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sahaja</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Baginda</a:t>
            </a:r>
            <a:r>
              <a:rPr lang="en-US" sz="2600" dirty="0">
                <a:solidFill>
                  <a:schemeClr val="accent5">
                    <a:lumMod val="50000"/>
                  </a:schemeClr>
                </a:solidFill>
                <a:latin typeface="Arial Black" pitchFamily="34" charset="0"/>
              </a:rPr>
              <a:t> saw </a:t>
            </a:r>
            <a:r>
              <a:rPr lang="en-US" sz="2600" dirty="0" err="1">
                <a:solidFill>
                  <a:schemeClr val="accent5">
                    <a:lumMod val="50000"/>
                  </a:schemeClr>
                </a:solidFill>
                <a:latin typeface="Arial Black" pitchFamily="34" charset="0"/>
              </a:rPr>
              <a:t>bersabda</a:t>
            </a:r>
            <a:r>
              <a:rPr lang="en-US" sz="2600" dirty="0">
                <a:solidFill>
                  <a:schemeClr val="accent5">
                    <a:lumMod val="50000"/>
                  </a:schemeClr>
                </a:solidFill>
                <a:latin typeface="Arial Black" pitchFamily="34" charset="0"/>
              </a:rPr>
              <a:t>: Bantu </a:t>
            </a:r>
            <a:r>
              <a:rPr lang="en-US" sz="2600" dirty="0" err="1">
                <a:solidFill>
                  <a:schemeClr val="accent5">
                    <a:lumMod val="50000"/>
                  </a:schemeClr>
                </a:solidFill>
                <a:latin typeface="Arial Black" pitchFamily="34" charset="0"/>
              </a:rPr>
              <a:t>dirimu</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dengan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perbanyakkan</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sujud</a:t>
            </a:r>
            <a:r>
              <a:rPr lang="en-US" sz="2600" dirty="0">
                <a:solidFill>
                  <a:schemeClr val="accent5">
                    <a:lumMod val="50000"/>
                  </a:schemeClr>
                </a:solidFill>
                <a:latin typeface="Arial Black" pitchFamily="34" charset="0"/>
              </a:rPr>
              <a:t> (</a:t>
            </a:r>
            <a:r>
              <a:rPr lang="en-US" sz="2600" dirty="0" err="1">
                <a:solidFill>
                  <a:schemeClr val="accent5">
                    <a:lumMod val="50000"/>
                  </a:schemeClr>
                </a:solidFill>
                <a:latin typeface="Arial Black" pitchFamily="34" charset="0"/>
              </a:rPr>
              <a:t>solat</a:t>
            </a:r>
            <a:r>
              <a:rPr lang="en-US" sz="2600" dirty="0">
                <a:solidFill>
                  <a:schemeClr val="accent5">
                    <a:lumMod val="50000"/>
                  </a:schemeClr>
                </a:solidFill>
                <a:latin typeface="Arial Black" pitchFamily="34" charset="0"/>
              </a:rPr>
              <a:t>).</a:t>
            </a:r>
            <a:endParaRPr lang="en-US" sz="2600" dirty="0" smtClean="0">
              <a:solidFill>
                <a:schemeClr val="accent5">
                  <a:lumMod val="50000"/>
                </a:schemeClr>
              </a:solidFill>
              <a:latin typeface="Arial Black" pitchFamily="34" charset="0"/>
            </a:endParaRPr>
          </a:p>
        </p:txBody>
      </p:sp>
    </p:spTree>
    <p:extLst>
      <p:ext uri="{BB962C8B-B14F-4D97-AF65-F5344CB8AC3E}">
        <p14:creationId xmlns:p14="http://schemas.microsoft.com/office/powerpoint/2010/main" val="28222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1773402" y="76200"/>
            <a:ext cx="5867400" cy="7620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 Mendapat Tawaran</a:t>
            </a:r>
            <a:endParaRPr lang="en-US" sz="2800" dirty="0"/>
          </a:p>
        </p:txBody>
      </p:sp>
      <p:sp>
        <p:nvSpPr>
          <p:cNvPr id="11" name="Rectangle 10"/>
          <p:cNvSpPr/>
          <p:nvPr/>
        </p:nvSpPr>
        <p:spPr>
          <a:xfrm>
            <a:off x="228600" y="1133055"/>
            <a:ext cx="8707556" cy="658642"/>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3200" b="1" dirty="0" smtClean="0">
                <a:latin typeface="Arial Rounded MT Bold" panose="020F0704030504030204" pitchFamily="34" charset="0"/>
              </a:rPr>
              <a:t>KEEMPAT :</a:t>
            </a:r>
            <a:r>
              <a:rPr lang="ms-MY" sz="3200" b="1" dirty="0" smtClean="0">
                <a:solidFill>
                  <a:schemeClr val="accent6">
                    <a:lumMod val="50000"/>
                  </a:schemeClr>
                </a:solidFill>
                <a:latin typeface="Arial Rounded MT Bold" panose="020F0704030504030204" pitchFamily="34" charset="0"/>
              </a:rPr>
              <a:t> Berdoa.</a:t>
            </a:r>
            <a:endParaRPr lang="ms-MY" sz="3200" b="1" dirty="0">
              <a:solidFill>
                <a:schemeClr val="accent6">
                  <a:lumMod val="50000"/>
                </a:schemeClr>
              </a:solidFill>
              <a:latin typeface="Arial Rounded MT Bold" panose="020F0704030504030204" pitchFamily="34" charset="0"/>
            </a:endParaRPr>
          </a:p>
        </p:txBody>
      </p:sp>
      <p:sp>
        <p:nvSpPr>
          <p:cNvPr id="14" name="Plaque 13"/>
          <p:cNvSpPr/>
          <p:nvPr/>
        </p:nvSpPr>
        <p:spPr>
          <a:xfrm>
            <a:off x="259080" y="2514600"/>
            <a:ext cx="8423756" cy="818574"/>
          </a:xfrm>
          <a:prstGeom prst="plaque">
            <a:avLst>
              <a:gd name="adj" fmla="val 50000"/>
            </a:avLst>
          </a:prstGeom>
          <a:solidFill>
            <a:schemeClr val="accent6">
              <a:lumMod val="50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Mas'ud</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qiam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15" name="Rectangle 14"/>
          <p:cNvSpPr/>
          <p:nvPr/>
        </p:nvSpPr>
        <p:spPr>
          <a:xfrm>
            <a:off x="250562" y="3429000"/>
            <a:ext cx="8666544" cy="2514600"/>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5">
                    <a:lumMod val="50000"/>
                  </a:schemeClr>
                </a:solidFill>
                <a:latin typeface="Arial Black" pitchFamily="34" charset="0"/>
              </a:rPr>
              <a:t>“</a:t>
            </a:r>
            <a:r>
              <a:rPr lang="en-US" sz="3600" dirty="0" err="1">
                <a:solidFill>
                  <a:schemeClr val="accent5">
                    <a:lumMod val="50000"/>
                  </a:schemeClr>
                </a:solidFill>
                <a:latin typeface="Arial Black" pitchFamily="34" charset="0"/>
              </a:rPr>
              <a:t>Ya</a:t>
            </a:r>
            <a:r>
              <a:rPr lang="en-US" sz="3600" dirty="0">
                <a:solidFill>
                  <a:schemeClr val="accent5">
                    <a:lumMod val="50000"/>
                  </a:schemeClr>
                </a:solidFill>
                <a:latin typeface="Arial Black" pitchFamily="34" charset="0"/>
              </a:rPr>
              <a:t> Allah! </a:t>
            </a:r>
            <a:r>
              <a:rPr lang="en-US" sz="3600" dirty="0" err="1">
                <a:solidFill>
                  <a:schemeClr val="accent5">
                    <a:lumMod val="50000"/>
                  </a:schemeClr>
                </a:solidFill>
                <a:latin typeface="Arial Black" pitchFamily="34" charset="0"/>
              </a:rPr>
              <a:t>Aku</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mohon</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iman</a:t>
            </a:r>
            <a:r>
              <a:rPr lang="en-US" sz="3600" dirty="0">
                <a:solidFill>
                  <a:schemeClr val="accent5">
                    <a:lumMod val="50000"/>
                  </a:schemeClr>
                </a:solidFill>
                <a:latin typeface="Arial Black" pitchFamily="34" charset="0"/>
              </a:rPr>
              <a:t> yang </a:t>
            </a:r>
            <a:r>
              <a:rPr lang="en-US" sz="3600" dirty="0" err="1">
                <a:solidFill>
                  <a:schemeClr val="accent5">
                    <a:lumMod val="50000"/>
                  </a:schemeClr>
                </a:solidFill>
                <a:latin typeface="Arial Black" pitchFamily="34" charset="0"/>
              </a:rPr>
              <a:t>tidak</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murtad</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nikmat</a:t>
            </a:r>
            <a:r>
              <a:rPr lang="en-US" sz="3600" dirty="0">
                <a:solidFill>
                  <a:schemeClr val="accent5">
                    <a:lumMod val="50000"/>
                  </a:schemeClr>
                </a:solidFill>
                <a:latin typeface="Arial Black" pitchFamily="34" charset="0"/>
              </a:rPr>
              <a:t> yang </a:t>
            </a:r>
            <a:r>
              <a:rPr lang="en-US" sz="3600" dirty="0" err="1">
                <a:solidFill>
                  <a:schemeClr val="accent5">
                    <a:lumMod val="50000"/>
                  </a:schemeClr>
                </a:solidFill>
                <a:latin typeface="Arial Black" pitchFamily="34" charset="0"/>
              </a:rPr>
              <a:t>tidak</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hilang</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dan</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menemani</a:t>
            </a:r>
            <a:r>
              <a:rPr lang="en-US" sz="3600" dirty="0">
                <a:solidFill>
                  <a:schemeClr val="accent5">
                    <a:lumMod val="50000"/>
                  </a:schemeClr>
                </a:solidFill>
                <a:latin typeface="Arial Black" pitchFamily="34" charset="0"/>
              </a:rPr>
              <a:t> Muhammad </a:t>
            </a:r>
            <a:r>
              <a:rPr lang="en-US" sz="3600" dirty="0" smtClean="0">
                <a:solidFill>
                  <a:schemeClr val="accent5">
                    <a:lumMod val="50000"/>
                  </a:schemeClr>
                </a:solidFill>
                <a:latin typeface="Arial Black" pitchFamily="34" charset="0"/>
              </a:rPr>
              <a:t>SAW </a:t>
            </a:r>
            <a:r>
              <a:rPr lang="en-US" sz="3600" dirty="0">
                <a:solidFill>
                  <a:schemeClr val="accent5">
                    <a:lumMod val="50000"/>
                  </a:schemeClr>
                </a:solidFill>
                <a:latin typeface="Arial Black" pitchFamily="34" charset="0"/>
              </a:rPr>
              <a:t>di </a:t>
            </a:r>
            <a:r>
              <a:rPr lang="en-US" sz="3600" dirty="0" err="1">
                <a:solidFill>
                  <a:schemeClr val="accent5">
                    <a:lumMod val="50000"/>
                  </a:schemeClr>
                </a:solidFill>
                <a:latin typeface="Arial Black" pitchFamily="34" charset="0"/>
              </a:rPr>
              <a:t>syurga</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kekal</a:t>
            </a:r>
            <a:r>
              <a:rPr lang="en-US" sz="3600" dirty="0">
                <a:solidFill>
                  <a:schemeClr val="accent5">
                    <a:lumMod val="50000"/>
                  </a:schemeClr>
                </a:solidFill>
                <a:latin typeface="Arial Black" pitchFamily="34" charset="0"/>
              </a:rPr>
              <a:t> </a:t>
            </a:r>
            <a:r>
              <a:rPr lang="en-US" sz="3600" dirty="0" err="1">
                <a:solidFill>
                  <a:schemeClr val="accent5">
                    <a:lumMod val="50000"/>
                  </a:schemeClr>
                </a:solidFill>
                <a:latin typeface="Arial Black" pitchFamily="34" charset="0"/>
              </a:rPr>
              <a:t>tertinggi</a:t>
            </a:r>
            <a:r>
              <a:rPr lang="en-US" sz="3600" dirty="0">
                <a:solidFill>
                  <a:schemeClr val="accent5">
                    <a:lumMod val="50000"/>
                  </a:schemeClr>
                </a:solidFill>
                <a:latin typeface="Arial Black" pitchFamily="34" charset="0"/>
              </a:rPr>
              <a:t>.”</a:t>
            </a:r>
            <a:endParaRPr lang="en-US" sz="3600" dirty="0" smtClean="0">
              <a:solidFill>
                <a:schemeClr val="accent5">
                  <a:lumMod val="50000"/>
                </a:schemeClr>
              </a:solidFill>
              <a:latin typeface="Arial Black" pitchFamily="34" charset="0"/>
            </a:endParaRPr>
          </a:p>
        </p:txBody>
      </p:sp>
    </p:spTree>
    <p:extLst>
      <p:ext uri="{BB962C8B-B14F-4D97-AF65-F5344CB8AC3E}">
        <p14:creationId xmlns:p14="http://schemas.microsoft.com/office/powerpoint/2010/main" val="37975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rved Right Arrow 7"/>
          <p:cNvSpPr/>
          <p:nvPr/>
        </p:nvSpPr>
        <p:spPr>
          <a:xfrm rot="20966520">
            <a:off x="370391" y="784543"/>
            <a:ext cx="1270449" cy="2085118"/>
          </a:xfrm>
          <a:prstGeom prst="curvedRightArrow">
            <a:avLst>
              <a:gd name="adj1" fmla="val 22942"/>
              <a:gd name="adj2" fmla="val 70788"/>
              <a:gd name="adj3" fmla="val 38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Curved Right Arrow 8"/>
          <p:cNvSpPr/>
          <p:nvPr/>
        </p:nvSpPr>
        <p:spPr>
          <a:xfrm rot="20966520">
            <a:off x="271279" y="711650"/>
            <a:ext cx="1597189" cy="4411231"/>
          </a:xfrm>
          <a:prstGeom prst="curvedRightArrow">
            <a:avLst>
              <a:gd name="adj1" fmla="val 26897"/>
              <a:gd name="adj2" fmla="val 50000"/>
              <a:gd name="adj3" fmla="val 39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Plaque 6"/>
          <p:cNvSpPr/>
          <p:nvPr/>
        </p:nvSpPr>
        <p:spPr>
          <a:xfrm>
            <a:off x="381000" y="228600"/>
            <a:ext cx="2798976" cy="748131"/>
          </a:xfrm>
          <a:prstGeom prst="plaque">
            <a:avLst>
              <a:gd name="adj" fmla="val 3013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2800" dirty="0"/>
          </a:p>
        </p:txBody>
      </p:sp>
      <p:sp>
        <p:nvSpPr>
          <p:cNvPr id="10" name="Rectangle 9"/>
          <p:cNvSpPr/>
          <p:nvPr/>
        </p:nvSpPr>
        <p:spPr>
          <a:xfrm>
            <a:off x="2133600" y="3733800"/>
            <a:ext cx="6934200" cy="26670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solidFill>
                  <a:schemeClr val="accent4">
                    <a:lumMod val="50000"/>
                  </a:schemeClr>
                </a:solidFill>
                <a:latin typeface="Arial Black" pitchFamily="34" charset="0"/>
              </a:rPr>
              <a:t>Memikul amanah sebagai pewaris agama </a:t>
            </a:r>
            <a:r>
              <a:rPr lang="sv-SE" sz="3200" dirty="0">
                <a:solidFill>
                  <a:schemeClr val="accent4">
                    <a:lumMod val="50000"/>
                  </a:schemeClr>
                </a:solidFill>
                <a:latin typeface="Arial Black" pitchFamily="34" charset="0"/>
              </a:rPr>
              <a:t>dengan penuh tanggungjawab dan menggalas tugasan dengan penuh kesempurnaan</a:t>
            </a:r>
            <a:endParaRPr lang="sv-SE" sz="3200" dirty="0" smtClean="0">
              <a:solidFill>
                <a:schemeClr val="accent4">
                  <a:lumMod val="50000"/>
                </a:schemeClr>
              </a:solidFill>
              <a:latin typeface="Arial Black" pitchFamily="34" charset="0"/>
            </a:endParaRPr>
          </a:p>
        </p:txBody>
      </p:sp>
      <p:sp>
        <p:nvSpPr>
          <p:cNvPr id="12" name="Rectangle 11"/>
          <p:cNvSpPr/>
          <p:nvPr/>
        </p:nvSpPr>
        <p:spPr>
          <a:xfrm>
            <a:off x="1757628" y="1219200"/>
            <a:ext cx="6560866" cy="2035681"/>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solidFill>
                  <a:srgbClr val="C00000"/>
                </a:solidFill>
                <a:latin typeface="Arial Black" pitchFamily="34" charset="0"/>
              </a:rPr>
              <a:t>Mensyukuri </a:t>
            </a:r>
            <a:r>
              <a:rPr lang="sv-SE" sz="3200" dirty="0">
                <a:solidFill>
                  <a:srgbClr val="C00000"/>
                </a:solidFill>
                <a:latin typeface="Arial Black" pitchFamily="34" charset="0"/>
              </a:rPr>
              <a:t>nikmat Islam yang telah menggabungkan kita bersama keluarga besar umat Muhammad saw</a:t>
            </a:r>
            <a:endParaRPr lang="sv-SE" sz="3200" dirty="0" smtClean="0">
              <a:solidFill>
                <a:srgbClr val="C00000"/>
              </a:solidFill>
              <a:latin typeface="Arial Black" pitchFamily="34" charset="0"/>
            </a:endParaRPr>
          </a:p>
        </p:txBody>
      </p:sp>
    </p:spTree>
    <p:extLst>
      <p:ext uri="{BB962C8B-B14F-4D97-AF65-F5344CB8AC3E}">
        <p14:creationId xmlns:p14="http://schemas.microsoft.com/office/powerpoint/2010/main" val="1125008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3175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838200"/>
            <a:ext cx="8803617" cy="5208466"/>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C0000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C0000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14000" r="-6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137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chemeClr val="accent4">
              <a:lumMod val="20000"/>
              <a:lumOff val="80000"/>
              <a:alpha val="80000"/>
            </a:schemeClr>
          </a:solidFill>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rPr>
              <a:t>اُذْكُرُوْا اللهَ الْعَظِيْمَ يَذْكُرْكُمْ، </a:t>
            </a: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rPr>
              <a:t>وَاشْكُرُوْهُ </a:t>
            </a:r>
            <a:r>
              <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rPr>
              <a:t>عَلَى نِعَمِهِ يَزِدْكُمْ</a:t>
            </a: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rPr>
              <a:t>،</a:t>
            </a: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ea typeface="Calibri" panose="020F0502020204030204" pitchFamily="34" charset="0"/>
            </a:endParaRPr>
          </a:p>
          <a:p>
            <a:pPr algn="ctr"/>
            <a:r>
              <a:rPr lang="ar-SA"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panose="020F0502020204030204" pitchFamily="34" charset="0"/>
                <a:cs typeface="Calibri" panose="020F0502020204030204" pitchFamily="34" charset="0"/>
              </a:rPr>
              <a:t>وَلَذِكْرُ اللهِ أَكْبَرُ، وَاللهُ يَعْلَمُ مَا تَصْنَعُوْنَ</a:t>
            </a:r>
            <a:endParaRPr lang="ar-SA"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08704"/>
            <a:ext cx="91440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 </a:t>
            </a:r>
          </a:p>
        </p:txBody>
      </p:sp>
      <p:sp>
        <p:nvSpPr>
          <p:cNvPr id="4" name="Rectangle 3"/>
          <p:cNvSpPr/>
          <p:nvPr/>
        </p:nvSpPr>
        <p:spPr>
          <a:xfrm>
            <a:off x="714348" y="227112"/>
            <a:ext cx="7500990" cy="646331"/>
          </a:xfrm>
          <a:prstGeom prst="rect">
            <a:avLst/>
          </a:prstGeom>
          <a:solidFill>
            <a:schemeClr val="accent4">
              <a:lumMod val="20000"/>
              <a:lumOff val="80000"/>
              <a:alpha val="66000"/>
            </a:schemeClr>
          </a:solid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50001" y="2767650"/>
            <a:ext cx="8643998" cy="3970318"/>
          </a:xfrm>
          <a:prstGeom prst="rect">
            <a:avLst/>
          </a:prstGeom>
          <a:noFill/>
          <a:ln w="12700">
            <a:noFill/>
          </a:ln>
        </p:spPr>
        <p:txBody>
          <a:bodyPr wrap="square">
            <a:spAutoFit/>
          </a:bodyPr>
          <a:lstStyle/>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805" y="1214348"/>
            <a:ext cx="8572560"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نَبِيِّنَا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اِلَى يَوْم الْقِيَامَة</a:t>
            </a:r>
          </a:p>
        </p:txBody>
      </p:sp>
      <p:sp>
        <p:nvSpPr>
          <p:cNvPr id="4" name="TextBox 3"/>
          <p:cNvSpPr txBox="1"/>
          <p:nvPr/>
        </p:nvSpPr>
        <p:spPr>
          <a:xfrm>
            <a:off x="664659" y="2687906"/>
            <a:ext cx="7952851" cy="3970318"/>
          </a:xfrm>
          <a:prstGeom prst="rect">
            <a:avLst/>
          </a:prstGeom>
          <a:noFill/>
          <a:ln w="57150">
            <a:noFill/>
          </a:ln>
        </p:spPr>
        <p:txBody>
          <a:bodyPr wrap="square">
            <a:spAutoFit/>
          </a:bodyPr>
          <a:lstStyle/>
          <a:p>
            <a:pPr algn="ctr" fontAlgn="auto">
              <a:spcBef>
                <a:spcPts val="0"/>
              </a:spcBef>
              <a:spcAft>
                <a:spcPts val="0"/>
              </a:spcAft>
              <a:defRPr/>
            </a:pP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 </a:t>
            </a:r>
            <a:r>
              <a:rPr lang="en-U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sehinggalah</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Hari </a:t>
            </a:r>
            <a:r>
              <a:rPr lang="en-U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a:blipFill dpi="0" rotWithShape="1">
            <a:blip r:embed="rId2">
              <a:alphaModFix amt="62000"/>
            </a:blip>
            <a:srcRect/>
            <a:tile tx="0" ty="0" sx="100000" sy="100000" flip="none" algn="tl"/>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152400"/>
            <a:ext cx="7500990" cy="584775"/>
          </a:xfrm>
          <a:prstGeom prst="rect">
            <a:avLst/>
          </a:prstGeom>
          <a:blipFill dpi="0" rotWithShape="1">
            <a:blip r:embed="rId2">
              <a:alphaModFix amt="73000"/>
            </a:blip>
            <a:srcRect/>
            <a:tile tx="0" ty="0" sx="100000" sy="100000" flip="none" algn="tl"/>
          </a:blipFill>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71415" y="990600"/>
            <a:ext cx="8617635" cy="2308324"/>
          </a:xfrm>
          <a:prstGeom prst="rect">
            <a:avLst/>
          </a:prstGeom>
          <a:solidFill>
            <a:srgbClr val="7030A0">
              <a:alpha val="51000"/>
            </a:srgb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وَنَفْسِي بِتَقْوَى اللهِ وَطَاعَتِهِ لَعَلَّكُمْ تُفْلِحُوْنَ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40935" y="3505200"/>
            <a:ext cx="8603458" cy="2862322"/>
          </a:xfrm>
          <a:prstGeom prst="rect">
            <a:avLst/>
          </a:prstGeom>
          <a:noFill/>
          <a:ln w="9525">
            <a:noFill/>
          </a:ln>
        </p:spPr>
        <p:txBody>
          <a:bodyPr wrap="square">
            <a:spAutoFit/>
          </a:bodyPr>
          <a:lstStyle/>
          <a:p>
            <a:pPr algn="ctr" fontAlgn="auto">
              <a:spcBef>
                <a:spcPts val="0"/>
              </a:spcBef>
              <a:spcAft>
                <a:spcPts val="0"/>
              </a:spcAft>
              <a:defRPr/>
            </a:pP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Khatib</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muslimin</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hadirin</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s-ES" sz="36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 </a:t>
            </a:r>
            <a:r>
              <a:rPr lang="es-ES" sz="3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s-E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beroleh</a:t>
            </a:r>
            <a:r>
              <a:rPr lang="es-E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6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endParaRPr lang="en-US" sz="36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773430" y="1300428"/>
            <a:ext cx="3657600" cy="1200329"/>
          </a:xfrm>
          <a:prstGeom prst="rect">
            <a:avLst/>
          </a:prstGeom>
        </p:spPr>
        <p:txBody>
          <a:bodyPr wrap="square">
            <a:spAutoFit/>
          </a:bodyPr>
          <a:lstStyle/>
          <a:p>
            <a:pPr algn="ctr" fontAlgn="auto">
              <a:spcBef>
                <a:spcPts val="0"/>
              </a:spcBef>
              <a:spcAft>
                <a:spcPts val="0"/>
              </a:spcAft>
              <a:defRPr/>
            </a:pPr>
            <a:r>
              <a:rPr lang="pt-BR" sz="2400" b="1"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8</a:t>
            </a:r>
            <a:r>
              <a:rPr lang="pt-BR" sz="2400" b="1"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sz="2400" b="1"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Rabiul Awal </a:t>
            </a:r>
            <a:r>
              <a:rPr lang="pt-BR" sz="2400" b="1"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1443H </a:t>
            </a:r>
          </a:p>
          <a:p>
            <a:pPr algn="ctr" fontAlgn="auto">
              <a:spcBef>
                <a:spcPts val="0"/>
              </a:spcBef>
              <a:spcAft>
                <a:spcPts val="0"/>
              </a:spcAft>
              <a:defRPr/>
            </a:pPr>
            <a:r>
              <a:rPr lang="nb-NO" sz="2400" b="1"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 </a:t>
            </a:r>
          </a:p>
          <a:p>
            <a:pPr algn="ctr" fontAlgn="auto">
              <a:spcBef>
                <a:spcPts val="0"/>
              </a:spcBef>
              <a:spcAft>
                <a:spcPts val="0"/>
              </a:spcAft>
              <a:defRPr/>
            </a:pPr>
            <a:r>
              <a:rPr lang="nb-NO" sz="2400" b="1"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15 Oktober </a:t>
            </a:r>
            <a:r>
              <a:rPr lang="nb-NO" sz="2400" b="1"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2021M</a:t>
            </a:r>
          </a:p>
        </p:txBody>
      </p:sp>
      <p:sp>
        <p:nvSpPr>
          <p:cNvPr id="4" name="Rectangle 3"/>
          <p:cNvSpPr/>
          <p:nvPr/>
        </p:nvSpPr>
        <p:spPr>
          <a:xfrm>
            <a:off x="0" y="273698"/>
            <a:ext cx="5638800" cy="923330"/>
          </a:xfrm>
          <a:prstGeom prst="rect">
            <a:avLst/>
          </a:prstGeom>
          <a:noFill/>
        </p:spPr>
        <p:txBody>
          <a:bodyPr wrap="square" lIns="91440" tIns="45720" rIns="91440" bIns="45720">
            <a:spAutoFit/>
          </a:bodyPr>
          <a:lstStyle/>
          <a:p>
            <a:pPr algn="ctr"/>
            <a:r>
              <a:rPr lang="en-US" sz="54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Tajuk</a:t>
            </a:r>
            <a:r>
              <a:rPr lang="en-US" sz="5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 Khutbah </a:t>
            </a:r>
            <a:r>
              <a:rPr lang="en-US" sz="54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Hari</a:t>
            </a:r>
            <a:r>
              <a:rPr lang="en-US" sz="5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 </a:t>
            </a:r>
            <a:r>
              <a:rPr lang="en-US" sz="5400" b="1" u="sng"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Ini</a:t>
            </a:r>
            <a:r>
              <a:rPr lang="en-US" sz="54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rPr>
              <a:t> :</a:t>
            </a:r>
            <a:endPar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itchFamily="34" charset="0"/>
            </a:endParaRPr>
          </a:p>
        </p:txBody>
      </p:sp>
      <p:sp>
        <p:nvSpPr>
          <p:cNvPr id="5" name="Rectangle 4"/>
          <p:cNvSpPr/>
          <p:nvPr/>
        </p:nvSpPr>
        <p:spPr>
          <a:xfrm>
            <a:off x="238836" y="4495800"/>
            <a:ext cx="8905164" cy="1754326"/>
          </a:xfrm>
          <a:prstGeom prst="rect">
            <a:avLst/>
          </a:prstGeom>
        </p:spPr>
        <p:txBody>
          <a:bodyPr wrap="square">
            <a:spAutoFit/>
            <a:scene3d>
              <a:camera prst="orthographicFront"/>
              <a:lightRig rig="threePt" dir="t"/>
            </a:scene3d>
            <a:sp3d extrusionH="57150">
              <a:bevelT h="25400" prst="softRound"/>
            </a:sp3d>
          </a:bodyPr>
          <a:lstStyle/>
          <a:p>
            <a:pPr algn="ctr" fontAlgn="auto">
              <a:spcBef>
                <a:spcPts val="0"/>
              </a:spcBef>
              <a:spcAft>
                <a:spcPts val="0"/>
              </a:spcAft>
              <a:defRPr/>
            </a:pPr>
            <a:r>
              <a:rPr lang="ms-MY"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rPr>
              <a:t>MENEMANI NABI SAW </a:t>
            </a:r>
          </a:p>
          <a:p>
            <a:pPr algn="ctr" fontAlgn="auto">
              <a:spcBef>
                <a:spcPts val="0"/>
              </a:spcBef>
              <a:spcAft>
                <a:spcPts val="0"/>
              </a:spcAft>
              <a:defRPr/>
            </a:pPr>
            <a:r>
              <a:rPr lang="ms-MY"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anose="020E0802020502020306" pitchFamily="34" charset="0"/>
              </a:rPr>
              <a:t>IDAMAN SETIAP MUKMIN</a:t>
            </a:r>
          </a:p>
        </p:txBody>
      </p:sp>
    </p:spTree>
    <p:extLst>
      <p:ext uri="{BB962C8B-B14F-4D97-AF65-F5344CB8AC3E}">
        <p14:creationId xmlns:p14="http://schemas.microsoft.com/office/powerpoint/2010/main" val="226763888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585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Right Arrow 1"/>
          <p:cNvSpPr/>
          <p:nvPr/>
        </p:nvSpPr>
        <p:spPr>
          <a:xfrm rot="20966520">
            <a:off x="288945" y="1212983"/>
            <a:ext cx="1219200" cy="1777320"/>
          </a:xfrm>
          <a:prstGeom prst="curvedRightArrow">
            <a:avLst>
              <a:gd name="adj1" fmla="val 24838"/>
              <a:gd name="adj2" fmla="val 39457"/>
              <a:gd name="adj3" fmla="val 21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Plaque 5"/>
          <p:cNvSpPr/>
          <p:nvPr/>
        </p:nvSpPr>
        <p:spPr>
          <a:xfrm>
            <a:off x="1066800" y="533202"/>
            <a:ext cx="63246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Menemani Nabi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 idaman setiap mukmin</a:t>
            </a:r>
            <a:endParaRPr lang="en-US" sz="2800" dirty="0"/>
          </a:p>
        </p:txBody>
      </p:sp>
      <p:sp>
        <p:nvSpPr>
          <p:cNvPr id="5" name="Curved Right Arrow 4"/>
          <p:cNvSpPr/>
          <p:nvPr/>
        </p:nvSpPr>
        <p:spPr>
          <a:xfrm rot="20966520">
            <a:off x="756632" y="3199354"/>
            <a:ext cx="1219200" cy="1717533"/>
          </a:xfrm>
          <a:prstGeom prst="curvedRightArrow">
            <a:avLst>
              <a:gd name="adj1" fmla="val 21141"/>
              <a:gd name="adj2" fmla="val 50000"/>
              <a:gd name="adj3" fmla="val 44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Rectangle 10"/>
          <p:cNvSpPr/>
          <p:nvPr/>
        </p:nvSpPr>
        <p:spPr>
          <a:xfrm>
            <a:off x="1660655" y="1981200"/>
            <a:ext cx="6759136" cy="1353207"/>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dirty="0">
                <a:solidFill>
                  <a:srgbClr val="7030A0"/>
                </a:solidFill>
                <a:latin typeface="Arial Black" pitchFamily="34" charset="0"/>
              </a:rPr>
              <a:t>Para sahabat telah memperolehi kelebihan ini sewaktu hayat Baginda Nabi </a:t>
            </a:r>
            <a:r>
              <a:rPr lang="fi-FI" sz="2600" dirty="0" smtClean="0">
                <a:solidFill>
                  <a:srgbClr val="7030A0"/>
                </a:solidFill>
                <a:latin typeface="Arial Black" pitchFamily="34" charset="0"/>
              </a:rPr>
              <a:t>SAW</a:t>
            </a:r>
            <a:endParaRPr lang="sv-SE" sz="2600" dirty="0" smtClean="0">
              <a:solidFill>
                <a:srgbClr val="7030A0"/>
              </a:solidFill>
              <a:latin typeface="Arial Black" pitchFamily="34" charset="0"/>
            </a:endParaRPr>
          </a:p>
        </p:txBody>
      </p:sp>
      <p:sp>
        <p:nvSpPr>
          <p:cNvPr id="7" name="Rectangle 6"/>
          <p:cNvSpPr/>
          <p:nvPr/>
        </p:nvSpPr>
        <p:spPr>
          <a:xfrm>
            <a:off x="2133599" y="3810000"/>
            <a:ext cx="6431586" cy="13716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rgbClr val="7030A0"/>
                </a:solidFill>
                <a:latin typeface="Arial Black" pitchFamily="34" charset="0"/>
              </a:rPr>
              <a:t>Nabi saw menawarkan keistimewaan khas untuk menemani </a:t>
            </a:r>
            <a:r>
              <a:rPr lang="fi-FI" sz="2400" dirty="0" smtClean="0">
                <a:solidFill>
                  <a:srgbClr val="7030A0"/>
                </a:solidFill>
                <a:latin typeface="Arial Black" pitchFamily="34" charset="0"/>
              </a:rPr>
              <a:t>Baginda SAW </a:t>
            </a:r>
            <a:r>
              <a:rPr lang="fi-FI" sz="2400" dirty="0">
                <a:solidFill>
                  <a:srgbClr val="7030A0"/>
                </a:solidFill>
                <a:latin typeface="Arial Black" pitchFamily="34" charset="0"/>
              </a:rPr>
              <a:t>di akhirat </a:t>
            </a:r>
            <a:r>
              <a:rPr lang="fi-FI" sz="2400" dirty="0" smtClean="0">
                <a:solidFill>
                  <a:srgbClr val="7030A0"/>
                </a:solidFill>
                <a:latin typeface="Arial Black" pitchFamily="34" charset="0"/>
              </a:rPr>
              <a:t>nanti</a:t>
            </a:r>
            <a:endParaRPr lang="fi-FI" sz="2400" dirty="0">
              <a:solidFill>
                <a:srgbClr val="7030A0"/>
              </a:solidFill>
              <a:latin typeface="Arial Black" pitchFamily="34" charset="0"/>
            </a:endParaRPr>
          </a:p>
        </p:txBody>
      </p:sp>
      <p:sp>
        <p:nvSpPr>
          <p:cNvPr id="4" name="Down Arrow 3"/>
          <p:cNvSpPr/>
          <p:nvPr/>
        </p:nvSpPr>
        <p:spPr>
          <a:xfrm>
            <a:off x="4943829" y="5181600"/>
            <a:ext cx="811123" cy="714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6436" y="5938398"/>
            <a:ext cx="8778964" cy="7620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accent6">
                    <a:lumMod val="50000"/>
                  </a:schemeClr>
                </a:solidFill>
                <a:latin typeface="Arial Black" pitchFamily="34" charset="0"/>
              </a:rPr>
              <a:t>Ianya satu tawaran terbuka untuk setiap umat apabila memenuhi syarat amalannya</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12405032</TotalTime>
  <Words>1044</Words>
  <Application>Microsoft Office PowerPoint</Application>
  <PresentationFormat>On-screen Show (4:3)</PresentationFormat>
  <Paragraphs>112</Paragraphs>
  <Slides>32</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32</vt:i4>
      </vt:variant>
    </vt:vector>
  </HeadingPairs>
  <TitlesOfParts>
    <vt:vector size="47" baseType="lpstr">
      <vt:lpstr>Agency FB</vt:lpstr>
      <vt:lpstr>Aharoni</vt:lpstr>
      <vt:lpstr>Arial</vt:lpstr>
      <vt:lpstr>Arial Black</vt:lpstr>
      <vt:lpstr>Arial Rounded MT Bold</vt:lpstr>
      <vt:lpstr>Arial Unicode MS</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249</cp:revision>
  <dcterms:created xsi:type="dcterms:W3CDTF">2017-12-24T04:47:57Z</dcterms:created>
  <dcterms:modified xsi:type="dcterms:W3CDTF">2021-10-14T02:02:53Z</dcterms:modified>
</cp:coreProperties>
</file>